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2488" y="2181728"/>
            <a:ext cx="9144000" cy="2387600"/>
          </a:xfrm>
        </p:spPr>
        <p:txBody>
          <a:bodyPr>
            <a:normAutofit fontScale="90000"/>
          </a:bodyPr>
          <a:lstStyle/>
          <a:p>
            <a:r>
              <a:rPr lang="en-US" dirty="0" smtClean="0"/>
              <a:t>Characteristics of Pakistan’s Population</a:t>
            </a:r>
            <a:br>
              <a:rPr lang="en-US" dirty="0" smtClean="0"/>
            </a:br>
            <a:endParaRPr lang="en-US" dirty="0"/>
          </a:p>
        </p:txBody>
      </p:sp>
    </p:spTree>
    <p:extLst>
      <p:ext uri="{BB962C8B-B14F-4D97-AF65-F5344CB8AC3E}">
        <p14:creationId xmlns:p14="http://schemas.microsoft.com/office/powerpoint/2010/main" val="648048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224" y="713677"/>
            <a:ext cx="10863147" cy="5452134"/>
          </a:xfrm>
        </p:spPr>
        <p:txBody>
          <a:bodyPr>
            <a:normAutofit/>
          </a:bodyPr>
          <a:lstStyle/>
          <a:p>
            <a:pPr marL="0" indent="0">
              <a:buNone/>
            </a:pPr>
            <a:r>
              <a:rPr lang="en-US" dirty="0" smtClean="0"/>
              <a:t>	The major characteristics of the population of Pakistan may be summed up as follows:</a:t>
            </a:r>
          </a:p>
          <a:p>
            <a:pPr>
              <a:buFont typeface="Wingdings" panose="05000000000000000000" pitchFamily="2" charset="2"/>
              <a:buChar char="Ø"/>
            </a:pPr>
            <a:r>
              <a:rPr lang="en-US" dirty="0" smtClean="0"/>
              <a:t>High birth rate and declining death rate.</a:t>
            </a:r>
          </a:p>
          <a:p>
            <a:pPr>
              <a:buFont typeface="Wingdings" panose="05000000000000000000" pitchFamily="2" charset="2"/>
              <a:buChar char="Ø"/>
            </a:pPr>
            <a:r>
              <a:rPr lang="en-US" dirty="0" smtClean="0"/>
              <a:t>Regular high ratio of natural increase in population.</a:t>
            </a:r>
          </a:p>
          <a:p>
            <a:pPr>
              <a:buFont typeface="Wingdings" panose="05000000000000000000" pitchFamily="2" charset="2"/>
              <a:buChar char="Ø"/>
            </a:pPr>
            <a:r>
              <a:rPr lang="en-US" dirty="0" err="1" smtClean="0"/>
              <a:t>Labour</a:t>
            </a:r>
            <a:r>
              <a:rPr lang="en-US" dirty="0" smtClean="0"/>
              <a:t> force is smaller than the size of population.</a:t>
            </a:r>
          </a:p>
          <a:p>
            <a:pPr>
              <a:buFont typeface="Wingdings" panose="05000000000000000000" pitchFamily="2" charset="2"/>
              <a:buChar char="Ø"/>
            </a:pPr>
            <a:r>
              <a:rPr lang="en-US" dirty="0" smtClean="0"/>
              <a:t>Ratio of dependents, on the whole, is greater.</a:t>
            </a:r>
          </a:p>
          <a:p>
            <a:pPr>
              <a:buFont typeface="Wingdings" panose="05000000000000000000" pitchFamily="2" charset="2"/>
              <a:buChar char="Ø"/>
            </a:pPr>
            <a:r>
              <a:rPr lang="en-US" dirty="0" smtClean="0"/>
              <a:t>The process  of urbanization is going on at  a rapid pace.</a:t>
            </a:r>
          </a:p>
          <a:p>
            <a:pPr>
              <a:buFont typeface="Wingdings" panose="05000000000000000000" pitchFamily="2" charset="2"/>
              <a:buChar char="Ø"/>
            </a:pPr>
            <a:r>
              <a:rPr lang="en-US" dirty="0" smtClean="0"/>
              <a:t>Marriage is universal which, on the whole, is not influenced by economic considerations.</a:t>
            </a:r>
          </a:p>
          <a:p>
            <a:pPr>
              <a:buFont typeface="Wingdings" panose="05000000000000000000" pitchFamily="2" charset="2"/>
              <a:buChar char="Ø"/>
            </a:pPr>
            <a:r>
              <a:rPr lang="en-US" dirty="0" smtClean="0"/>
              <a:t>Family is usually unplanned.</a:t>
            </a:r>
          </a:p>
          <a:p>
            <a:pPr marL="0" indent="0">
              <a:buNone/>
            </a:pPr>
            <a:r>
              <a:rPr lang="en-US" dirty="0" smtClean="0"/>
              <a:t>  </a:t>
            </a:r>
          </a:p>
          <a:p>
            <a:pPr marL="0" indent="0">
              <a:buNone/>
            </a:pPr>
            <a:endParaRPr lang="en-US" dirty="0"/>
          </a:p>
        </p:txBody>
      </p:sp>
    </p:spTree>
    <p:extLst>
      <p:ext uri="{BB962C8B-B14F-4D97-AF65-F5344CB8AC3E}">
        <p14:creationId xmlns:p14="http://schemas.microsoft.com/office/powerpoint/2010/main" val="2779978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37785"/>
            <a:ext cx="10515600" cy="4939178"/>
          </a:xfrm>
        </p:spPr>
        <p:txBody>
          <a:bodyPr/>
          <a:lstStyle/>
          <a:p>
            <a:pPr algn="just">
              <a:buFont typeface="Wingdings" panose="05000000000000000000" pitchFamily="2" charset="2"/>
              <a:buChar char="Ø"/>
            </a:pPr>
            <a:r>
              <a:rPr lang="en-US" dirty="0"/>
              <a:t>Majority of our people are living at subsistence level and our national per capita income is one of the lowest in the world.</a:t>
            </a:r>
          </a:p>
          <a:p>
            <a:pPr algn="just">
              <a:buFont typeface="Wingdings" panose="05000000000000000000" pitchFamily="2" charset="2"/>
              <a:buChar char="Ø"/>
            </a:pPr>
            <a:r>
              <a:rPr lang="en-US" dirty="0" smtClean="0"/>
              <a:t>Pakistan has one of the lowest literacy rates in the world.</a:t>
            </a:r>
          </a:p>
          <a:p>
            <a:pPr algn="just">
              <a:buFont typeface="Wingdings" panose="05000000000000000000" pitchFamily="2" charset="2"/>
              <a:buChar char="Ø"/>
            </a:pPr>
            <a:r>
              <a:rPr lang="en-US" dirty="0" smtClean="0"/>
              <a:t>More than 30lakh refugees from Afghanistan have taken shelter in Pakistan. </a:t>
            </a:r>
            <a:endParaRPr lang="en-US" dirty="0"/>
          </a:p>
          <a:p>
            <a:pPr marL="0" indent="0">
              <a:buNone/>
            </a:pPr>
            <a:endParaRPr lang="en-US" dirty="0"/>
          </a:p>
        </p:txBody>
      </p:sp>
    </p:spTree>
    <p:extLst>
      <p:ext uri="{BB962C8B-B14F-4D97-AF65-F5344CB8AC3E}">
        <p14:creationId xmlns:p14="http://schemas.microsoft.com/office/powerpoint/2010/main" val="4280377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Population Control:</a:t>
            </a:r>
            <a:endParaRPr lang="en-US" dirty="0"/>
          </a:p>
        </p:txBody>
      </p:sp>
      <p:sp>
        <p:nvSpPr>
          <p:cNvPr id="3" name="Content Placeholder 2"/>
          <p:cNvSpPr>
            <a:spLocks noGrp="1"/>
          </p:cNvSpPr>
          <p:nvPr>
            <p:ph idx="1"/>
          </p:nvPr>
        </p:nvSpPr>
        <p:spPr>
          <a:xfrm>
            <a:off x="838200" y="1918009"/>
            <a:ext cx="10515600" cy="4258953"/>
          </a:xfrm>
        </p:spPr>
        <p:txBody>
          <a:bodyPr/>
          <a:lstStyle/>
          <a:p>
            <a:pPr marL="0" indent="0">
              <a:buNone/>
            </a:pPr>
            <a:r>
              <a:rPr lang="en-US" dirty="0" smtClean="0"/>
              <a:t>	The control for growing population is a must for the progress and prosperity of our poor country. As in the </a:t>
            </a:r>
            <a:r>
              <a:rPr lang="en-US" b="1" dirty="0" smtClean="0"/>
              <a:t>words of Fifth Five Year Plan</a:t>
            </a:r>
            <a:r>
              <a:rPr lang="en-US" dirty="0" smtClean="0"/>
              <a:t>:</a:t>
            </a:r>
          </a:p>
          <a:p>
            <a:pPr marL="0" indent="0">
              <a:buNone/>
            </a:pPr>
            <a:r>
              <a:rPr lang="en-US" dirty="0"/>
              <a:t>	</a:t>
            </a:r>
            <a:r>
              <a:rPr lang="en-US" dirty="0" smtClean="0"/>
              <a:t>“The </a:t>
            </a:r>
            <a:r>
              <a:rPr lang="en-US" b="1" dirty="0" smtClean="0"/>
              <a:t>reduction in population growth </a:t>
            </a:r>
            <a:r>
              <a:rPr lang="en-US" dirty="0" smtClean="0"/>
              <a:t>rate will, therefore, serve </a:t>
            </a:r>
          </a:p>
          <a:p>
            <a:pPr marL="0" indent="0">
              <a:buNone/>
            </a:pPr>
            <a:r>
              <a:rPr lang="en-US" dirty="0" smtClean="0"/>
              <a:t>the </a:t>
            </a:r>
            <a:r>
              <a:rPr lang="en-US" b="1" dirty="0" smtClean="0"/>
              <a:t>twin objectives </a:t>
            </a:r>
            <a:r>
              <a:rPr lang="en-US" dirty="0" smtClean="0"/>
              <a:t>of increasing </a:t>
            </a:r>
            <a:r>
              <a:rPr lang="en-US" b="1" dirty="0" smtClean="0"/>
              <a:t>nation’s capacity to save and invest </a:t>
            </a:r>
          </a:p>
          <a:p>
            <a:pPr marL="0" indent="0">
              <a:buNone/>
            </a:pPr>
            <a:r>
              <a:rPr lang="en-US" dirty="0"/>
              <a:t>a</a:t>
            </a:r>
            <a:r>
              <a:rPr lang="en-US" dirty="0" smtClean="0"/>
              <a:t>nd </a:t>
            </a:r>
            <a:r>
              <a:rPr lang="en-US" b="1" dirty="0" smtClean="0"/>
              <a:t>improving the per capita availability </a:t>
            </a:r>
            <a:r>
              <a:rPr lang="en-US" dirty="0" smtClean="0"/>
              <a:t>of goods and social services.”</a:t>
            </a:r>
          </a:p>
          <a:p>
            <a:pPr marL="0" indent="0">
              <a:buNone/>
            </a:pPr>
            <a:r>
              <a:rPr lang="en-US" dirty="0"/>
              <a:t>	</a:t>
            </a:r>
          </a:p>
        </p:txBody>
      </p:sp>
    </p:spTree>
    <p:extLst>
      <p:ext uri="{BB962C8B-B14F-4D97-AF65-F5344CB8AC3E}">
        <p14:creationId xmlns:p14="http://schemas.microsoft.com/office/powerpoint/2010/main" val="2679030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04693"/>
            <a:ext cx="10515600" cy="4872270"/>
          </a:xfrm>
        </p:spPr>
        <p:txBody>
          <a:bodyPr/>
          <a:lstStyle/>
          <a:p>
            <a:pPr marL="0" indent="0" algn="just">
              <a:buNone/>
            </a:pPr>
            <a:r>
              <a:rPr lang="en-US" dirty="0" smtClean="0"/>
              <a:t>	However</a:t>
            </a:r>
            <a:r>
              <a:rPr lang="en-US" dirty="0"/>
              <a:t>, the control of population in Pakistan is a </a:t>
            </a:r>
            <a:r>
              <a:rPr lang="en-US" b="1" dirty="0"/>
              <a:t>delicate </a:t>
            </a:r>
            <a:r>
              <a:rPr lang="en-US" b="1" dirty="0" smtClean="0"/>
              <a:t>issue </a:t>
            </a:r>
            <a:r>
              <a:rPr lang="en-US" dirty="0" smtClean="0"/>
              <a:t>in </a:t>
            </a:r>
            <a:r>
              <a:rPr lang="en-US" dirty="0"/>
              <a:t>view of her </a:t>
            </a:r>
            <a:r>
              <a:rPr lang="en-US" b="1" dirty="0"/>
              <a:t>social, cultural and economic conditions</a:t>
            </a:r>
            <a:r>
              <a:rPr lang="en-US" b="1" dirty="0" smtClean="0"/>
              <a:t>.</a:t>
            </a:r>
            <a:r>
              <a:rPr lang="en-US" dirty="0"/>
              <a:t> </a:t>
            </a:r>
            <a:endParaRPr lang="en-US" dirty="0" smtClean="0"/>
          </a:p>
          <a:p>
            <a:pPr marL="0" indent="0" algn="just">
              <a:buNone/>
            </a:pPr>
            <a:r>
              <a:rPr lang="en-US" dirty="0"/>
              <a:t>	</a:t>
            </a:r>
            <a:r>
              <a:rPr lang="en-US" dirty="0" smtClean="0"/>
              <a:t>It requires</a:t>
            </a:r>
            <a:r>
              <a:rPr lang="en-US" b="1" dirty="0" smtClean="0"/>
              <a:t> careful planning, determined efforts </a:t>
            </a:r>
            <a:r>
              <a:rPr lang="en-US" dirty="0" smtClean="0"/>
              <a:t>and above all </a:t>
            </a:r>
            <a:r>
              <a:rPr lang="en-US" b="1" dirty="0" smtClean="0"/>
              <a:t>education </a:t>
            </a:r>
            <a:r>
              <a:rPr lang="en-US" dirty="0" smtClean="0"/>
              <a:t>of the masses in general and of political, religious and community leaders in particular, with a view to removing their misconceptions about family planning.</a:t>
            </a:r>
          </a:p>
          <a:p>
            <a:pPr marL="0" indent="0">
              <a:buNone/>
            </a:pPr>
            <a:endParaRPr lang="en-US" dirty="0" smtClean="0"/>
          </a:p>
        </p:txBody>
      </p:sp>
    </p:spTree>
    <p:extLst>
      <p:ext uri="{BB962C8B-B14F-4D97-AF65-F5344CB8AC3E}">
        <p14:creationId xmlns:p14="http://schemas.microsoft.com/office/powerpoint/2010/main" val="2975552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5620"/>
            <a:ext cx="10515600" cy="5541343"/>
          </a:xfrm>
        </p:spPr>
        <p:txBody>
          <a:bodyPr/>
          <a:lstStyle/>
          <a:p>
            <a:pPr marL="0" indent="0" algn="just">
              <a:buNone/>
            </a:pPr>
            <a:r>
              <a:rPr lang="en-US" dirty="0" smtClean="0"/>
              <a:t>	The population problem of Pakistan is a </a:t>
            </a:r>
            <a:r>
              <a:rPr lang="en-US" b="1" dirty="0" smtClean="0"/>
              <a:t>case of high growth rate of population </a:t>
            </a:r>
            <a:r>
              <a:rPr lang="en-US" dirty="0" smtClean="0"/>
              <a:t>and </a:t>
            </a:r>
            <a:r>
              <a:rPr lang="en-US" b="1" dirty="0" smtClean="0"/>
              <a:t>subsistence economy</a:t>
            </a:r>
            <a:r>
              <a:rPr lang="en-US" dirty="0" smtClean="0"/>
              <a:t> which in turn are responsible for other numerous socio-economic problems.</a:t>
            </a:r>
          </a:p>
          <a:p>
            <a:pPr marL="0" indent="0" algn="just">
              <a:buNone/>
            </a:pPr>
            <a:r>
              <a:rPr lang="en-US" dirty="0" smtClean="0"/>
              <a:t>It, therefore, </a:t>
            </a:r>
            <a:r>
              <a:rPr lang="en-US" b="1" dirty="0" smtClean="0"/>
              <a:t>necessitates a two-pronged attack </a:t>
            </a:r>
            <a:r>
              <a:rPr lang="en-US" dirty="0" smtClean="0"/>
              <a:t>– </a:t>
            </a:r>
          </a:p>
          <a:p>
            <a:pPr algn="just">
              <a:buFont typeface="Wingdings" panose="05000000000000000000" pitchFamily="2" charset="2"/>
              <a:buChar char="Ø"/>
            </a:pPr>
            <a:r>
              <a:rPr lang="en-US" dirty="0" smtClean="0"/>
              <a:t>a planned economic development of the country and </a:t>
            </a:r>
          </a:p>
          <a:p>
            <a:pPr algn="just">
              <a:buFont typeface="Wingdings" panose="05000000000000000000" pitchFamily="2" charset="2"/>
              <a:buChar char="Ø"/>
            </a:pPr>
            <a:r>
              <a:rPr lang="en-US" dirty="0" smtClean="0"/>
              <a:t>population planning for controlled parenthood.</a:t>
            </a:r>
          </a:p>
          <a:p>
            <a:pPr marL="0" indent="0" algn="just">
              <a:buNone/>
            </a:pPr>
            <a:r>
              <a:rPr lang="en-US" dirty="0"/>
              <a:t>	</a:t>
            </a:r>
            <a:r>
              <a:rPr lang="en-US" dirty="0" smtClean="0"/>
              <a:t>The </a:t>
            </a:r>
            <a:r>
              <a:rPr lang="en-US" b="1" dirty="0" smtClean="0"/>
              <a:t>former</a:t>
            </a:r>
            <a:r>
              <a:rPr lang="en-US" dirty="0" smtClean="0"/>
              <a:t> may be directed to the </a:t>
            </a:r>
            <a:r>
              <a:rPr lang="en-US" b="1" dirty="0" smtClean="0"/>
              <a:t>main objective of economic growth</a:t>
            </a:r>
            <a:r>
              <a:rPr lang="en-US" dirty="0" smtClean="0"/>
              <a:t> at a faster rate than the rate of population growth. This objective can be achieved </a:t>
            </a:r>
            <a:r>
              <a:rPr lang="en-US" b="1" dirty="0" smtClean="0"/>
              <a:t>through the means of intensive agriculture </a:t>
            </a:r>
            <a:r>
              <a:rPr lang="en-US" dirty="0" smtClean="0"/>
              <a:t>aided by mechanized farming and large scale industrialization.</a:t>
            </a:r>
          </a:p>
          <a:p>
            <a:pPr marL="0" indent="0" algn="just">
              <a:buNone/>
            </a:pPr>
            <a:r>
              <a:rPr lang="en-US" dirty="0"/>
              <a:t> </a:t>
            </a:r>
          </a:p>
        </p:txBody>
      </p:sp>
    </p:spTree>
    <p:extLst>
      <p:ext uri="{BB962C8B-B14F-4D97-AF65-F5344CB8AC3E}">
        <p14:creationId xmlns:p14="http://schemas.microsoft.com/office/powerpoint/2010/main" val="3590286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92459"/>
            <a:ext cx="10515600" cy="5184504"/>
          </a:xfrm>
        </p:spPr>
        <p:txBody>
          <a:bodyPr/>
          <a:lstStyle/>
          <a:p>
            <a:pPr marL="0" indent="0" algn="just">
              <a:buNone/>
            </a:pPr>
            <a:r>
              <a:rPr lang="en-US" dirty="0" smtClean="0"/>
              <a:t>	Whereas, the </a:t>
            </a:r>
            <a:r>
              <a:rPr lang="en-US" b="1" dirty="0" smtClean="0"/>
              <a:t>population planning for controlled parenthood </a:t>
            </a:r>
            <a:r>
              <a:rPr lang="en-US" dirty="0" smtClean="0"/>
              <a:t>implies the </a:t>
            </a:r>
            <a:r>
              <a:rPr lang="en-US" b="1" dirty="0" smtClean="0"/>
              <a:t>concept and practice of family planning</a:t>
            </a:r>
            <a:r>
              <a:rPr lang="en-US" dirty="0" smtClean="0"/>
              <a:t> including family limitation.</a:t>
            </a:r>
          </a:p>
          <a:p>
            <a:pPr marL="0" indent="0" algn="just">
              <a:buNone/>
            </a:pPr>
            <a:r>
              <a:rPr lang="en-US" dirty="0"/>
              <a:t>	</a:t>
            </a:r>
            <a:r>
              <a:rPr lang="en-US" dirty="0" smtClean="0"/>
              <a:t>The idea of family limitation implies the consciousness on the part of the couple of the number of children desired by them and of the amount of resources necessary for their growth. </a:t>
            </a:r>
          </a:p>
          <a:p>
            <a:pPr marL="0" indent="0" algn="just">
              <a:buNone/>
            </a:pPr>
            <a:r>
              <a:rPr lang="en-US" dirty="0" smtClean="0"/>
              <a:t>	Although these problems are of complex nature but require careful planning and concerted efforts on the part of planners, administrators and political leaders.</a:t>
            </a:r>
            <a:endParaRPr lang="en-US" dirty="0"/>
          </a:p>
        </p:txBody>
      </p:sp>
    </p:spTree>
    <p:extLst>
      <p:ext uri="{BB962C8B-B14F-4D97-AF65-F5344CB8AC3E}">
        <p14:creationId xmlns:p14="http://schemas.microsoft.com/office/powerpoint/2010/main" val="282191334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TotalTime>
  <Words>57</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Characteristics of Pakistan’s Population </vt:lpstr>
      <vt:lpstr>PowerPoint Presentation</vt:lpstr>
      <vt:lpstr>PowerPoint Presentation</vt:lpstr>
      <vt:lpstr>Need for Population Control:</vt:lpstr>
      <vt:lpstr>PowerPoint Presentation</vt:lpstr>
      <vt:lpstr>PowerPoint Presentation</vt:lpstr>
      <vt:lpstr>PowerPoint Presentation</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Pakistan’s Population </dc:title>
  <dc:creator>Acer</dc:creator>
  <cp:lastModifiedBy>Acer</cp:lastModifiedBy>
  <cp:revision>7</cp:revision>
  <dcterms:created xsi:type="dcterms:W3CDTF">2020-05-03T00:45:13Z</dcterms:created>
  <dcterms:modified xsi:type="dcterms:W3CDTF">2020-05-03T01:21:31Z</dcterms:modified>
</cp:coreProperties>
</file>